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24384000" cy="13716000"/>
  <p:notesSz cx="6858000" cy="9144000"/>
  <p:embeddedFontLst>
    <p:embeddedFont>
      <p:font typeface="Montserrat Bold" pitchFamily="2" charset="77"/>
      <p:bold r:id="rId14"/>
      <p:italic r:id="rId15"/>
      <p:boldItalic r:id="rId16"/>
    </p:embeddedFont>
    <p:embeddedFont>
      <p:font typeface="Montserrat Medium" pitchFamily="2" charset="77"/>
      <p:regular r:id="rId17"/>
      <p:italic r:id="rId18"/>
    </p:embeddedFont>
    <p:embeddedFont>
      <p:font typeface="Montserrat-BoldItalic" pitchFamily="2" charset="77"/>
      <p:bold r:id="rId19"/>
      <p:italic r:id="rId20"/>
      <p:boldItalic r:id="rId21"/>
    </p:embeddedFont>
    <p:embeddedFont>
      <p:font typeface="Montserrat-Italic" pitchFamily="2" charset="77"/>
      <p:italic r:id="rId22"/>
    </p:embeddedFont>
    <p:embeddedFont>
      <p:font typeface="Tw Cen MT" panose="020B0602020104020603" pitchFamily="34" charset="77"/>
      <p:regular r:id="rId23"/>
      <p:bold r:id="rId24"/>
      <p:italic r:id="rId25"/>
      <p:boldItalic r:id="rId26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4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9FF4076-B750-8243-9559-D0CBBA15263C}"/>
              </a:ext>
            </a:extLst>
          </p:cNvPr>
          <p:cNvGrpSpPr/>
          <p:nvPr/>
        </p:nvGrpSpPr>
        <p:grpSpPr>
          <a:xfrm>
            <a:off x="-22552" y="-12382"/>
            <a:ext cx="24442002" cy="13273635"/>
            <a:chOff x="-22552" y="-12382"/>
            <a:chExt cx="24442002" cy="13273635"/>
          </a:xfrm>
        </p:grpSpPr>
        <p:pic>
          <p:nvPicPr>
            <p:cNvPr id="119" name="PerceptualMaps.jpeg"/>
            <p:cNvPicPr>
              <a:picLocks noChangeAspect="1"/>
            </p:cNvPicPr>
            <p:nvPr/>
          </p:nvPicPr>
          <p:blipFill>
            <a:blip r:embed="rId2"/>
            <a:srcRect t="17133" b="17133"/>
            <a:stretch>
              <a:fillRect/>
            </a:stretch>
          </p:blipFill>
          <p:spPr>
            <a:xfrm>
              <a:off x="-22552" y="-12382"/>
              <a:ext cx="24419839" cy="1133688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585599" y="11962671"/>
              <a:ext cx="6798083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96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-11196" y="4263"/>
              <a:ext cx="24406392" cy="11221231"/>
            </a:xfrm>
            <a:prstGeom prst="rect">
              <a:avLst/>
            </a:prstGeom>
            <a:solidFill>
              <a:srgbClr val="000000">
                <a:alpha val="30000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3058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3606970" y="12508777"/>
              <a:ext cx="1025766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Rasheeda Ahmed – Jordanhill School D&amp;T Dept,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 designandtechnologydepartment/4032186959/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1907" y="1730111"/>
              <a:ext cx="17426085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6887600" y="225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643885" y="809171"/>
              <a:ext cx="1638846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Perceptual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205292" y="7275075"/>
              <a:ext cx="7257077" cy="2073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Capturing the current</a:t>
              </a:r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market landscape</a:t>
              </a:r>
            </a:p>
          </p:txBody>
        </p:sp>
        <p:sp>
          <p:nvSpPr>
            <p:cNvPr id="128" name="Shape 128"/>
            <p:cNvSpPr/>
            <p:nvPr/>
          </p:nvSpPr>
          <p:spPr>
            <a:xfrm>
              <a:off x="8240" y="4495128"/>
              <a:ext cx="76991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 rot="5400000">
              <a:off x="7182000" y="5020288"/>
              <a:ext cx="2321715" cy="12713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504899" y="3579871"/>
              <a:ext cx="1037847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Maps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3FBBAE2-8CDB-D74A-96FB-F046EF2B1070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369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70" name="Shape 370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371" name="Shape 371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373" name="Shape 373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374" name="Shape 374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E286122-F27B-9740-A809-602C674F28DA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376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77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78" name="Shape 378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380" name="Shape 380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381" name="Shape 381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382" name="Shape 382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18837A5-1CF9-5E4A-A32E-2EFEB36C39C2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32" name="Shape 132"/>
            <p:cNvSpPr/>
            <p:nvPr/>
          </p:nvSpPr>
          <p:spPr>
            <a:xfrm>
              <a:off x="5037" y="-375470"/>
              <a:ext cx="17893267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rot="5400000">
              <a:off x="16437433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DFFFD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-254236" y="108341"/>
              <a:ext cx="17288202" cy="49244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defRPr sz="15000" b="0" spc="-300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Perceptual</a:t>
              </a:r>
              <a:r>
                <a:rPr lang="en-AU" sz="16000" spc="-319" dirty="0"/>
                <a:t> 	</a:t>
              </a:r>
              <a:r>
                <a:rPr sz="16000" spc="-319" dirty="0"/>
                <a:t>Maps</a:t>
              </a:r>
            </a:p>
          </p:txBody>
        </p:sp>
        <p:sp>
          <p:nvSpPr>
            <p:cNvPr id="135" name="Shape 135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6" name="Shape 136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52" name="Shape 152"/>
          <p:cNvSpPr/>
          <p:nvPr/>
        </p:nvSpPr>
        <p:spPr>
          <a:xfrm>
            <a:off x="153602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61" name="Shape 161"/>
          <p:cNvSpPr/>
          <p:nvPr/>
        </p:nvSpPr>
        <p:spPr>
          <a:xfrm>
            <a:off x="4242321" y="10475303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62" name="Shape 162"/>
          <p:cNvSpPr/>
          <p:nvPr/>
        </p:nvSpPr>
        <p:spPr>
          <a:xfrm>
            <a:off x="1086522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708049D-47A2-EC45-B98D-2E67E5080B90}"/>
              </a:ext>
            </a:extLst>
          </p:cNvPr>
          <p:cNvGrpSpPr/>
          <p:nvPr/>
        </p:nvGrpSpPr>
        <p:grpSpPr>
          <a:xfrm>
            <a:off x="-371192" y="-180036"/>
            <a:ext cx="24834151" cy="13441289"/>
            <a:chOff x="-371192" y="-180036"/>
            <a:chExt cx="24834151" cy="13441289"/>
          </a:xfrm>
        </p:grpSpPr>
        <p:pic>
          <p:nvPicPr>
            <p:cNvPr id="138" name="PerceptualMaps.jpeg"/>
            <p:cNvPicPr>
              <a:picLocks noChangeAspect="1"/>
            </p:cNvPicPr>
            <p:nvPr/>
          </p:nvPicPr>
          <p:blipFill>
            <a:blip r:embed="rId2"/>
            <a:srcRect t="28515" b="28515"/>
            <a:stretch>
              <a:fillRect/>
            </a:stretch>
          </p:blipFill>
          <p:spPr>
            <a:xfrm>
              <a:off x="81195" y="-7106"/>
              <a:ext cx="19457097" cy="590469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9" name="Shape 139"/>
            <p:cNvSpPr/>
            <p:nvPr/>
          </p:nvSpPr>
          <p:spPr>
            <a:xfrm rot="16200000">
              <a:off x="14864610" y="1213858"/>
              <a:ext cx="6120259" cy="35668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rot="16200000">
              <a:off x="17306377" y="619200"/>
              <a:ext cx="3483141" cy="21046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20069423" y="-47752"/>
              <a:ext cx="4325878" cy="3466747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96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1372043" y="661409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collect data about user perceptions of different products or brands. You will then create a basic perceptual map with two key dimensions, using the provided template (p.179) </a:t>
              </a:r>
            </a:p>
          </p:txBody>
        </p:sp>
        <p:sp>
          <p:nvSpPr>
            <p:cNvPr id="144" name="Shape 144"/>
            <p:cNvSpPr/>
            <p:nvPr/>
          </p:nvSpPr>
          <p:spPr>
            <a:xfrm rot="16200000">
              <a:off x="16236000" y="4241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7858142" y="3774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20496844" y="3998958"/>
              <a:ext cx="3471038" cy="202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Pen, a partner,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10+ participants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 </a:t>
              </a:r>
            </a:p>
          </p:txBody>
        </p:sp>
        <p:sp>
          <p:nvSpPr>
            <p:cNvPr id="147" name="Shape 14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9" name="Shape 149"/>
            <p:cNvSpPr/>
            <p:nvPr/>
          </p:nvSpPr>
          <p:spPr>
            <a:xfrm>
              <a:off x="14666865" y="9195086"/>
              <a:ext cx="1038542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1136970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53" name="Shape 153"/>
            <p:cNvSpPr/>
            <p:nvPr/>
          </p:nvSpPr>
          <p:spPr>
            <a:xfrm>
              <a:off x="-371192" y="632249"/>
              <a:ext cx="12671598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 rot="5400000">
              <a:off x="11772689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782277" y="-180036"/>
              <a:ext cx="11018045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Perceptual</a:t>
              </a:r>
            </a:p>
          </p:txBody>
        </p:sp>
        <p:sp>
          <p:nvSpPr>
            <p:cNvPr id="156" name="Shape 156"/>
            <p:cNvSpPr/>
            <p:nvPr/>
          </p:nvSpPr>
          <p:spPr>
            <a:xfrm>
              <a:off x="-253481" y="3219466"/>
              <a:ext cx="1120665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 rot="5400000">
              <a:off x="10421651" y="375013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668692" y="2423147"/>
              <a:ext cx="9362307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Maps</a:t>
              </a:r>
            </a:p>
          </p:txBody>
        </p:sp>
        <p:sp>
          <p:nvSpPr>
            <p:cNvPr id="159" name="Shape 159"/>
            <p:cNvSpPr/>
            <p:nvPr/>
          </p:nvSpPr>
          <p:spPr>
            <a:xfrm>
              <a:off x="47753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60" name="Shape 160"/>
            <p:cNvSpPr/>
            <p:nvPr/>
          </p:nvSpPr>
          <p:spPr>
            <a:xfrm>
              <a:off x="807253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63" name="Shape 163"/>
            <p:cNvSpPr/>
            <p:nvPr/>
          </p:nvSpPr>
          <p:spPr>
            <a:xfrm>
              <a:off x="13606970" y="12508777"/>
              <a:ext cx="1025766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Rasheeda Ahmed – Jordanhill School D&amp;T Dept,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 designandtechnologydepartment/4032186959/</a:t>
              </a:r>
            </a:p>
          </p:txBody>
        </p:sp>
        <p:sp>
          <p:nvSpPr>
            <p:cNvPr id="164" name="Shape 164"/>
            <p:cNvSpPr/>
            <p:nvPr/>
          </p:nvSpPr>
          <p:spPr>
            <a:xfrm>
              <a:off x="17964029" y="9195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65" name="Shape 165"/>
            <p:cNvSpPr/>
            <p:nvPr/>
          </p:nvSpPr>
          <p:spPr>
            <a:xfrm>
              <a:off x="21261192" y="9195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</p:grpSp>
      <p:sp>
        <p:nvSpPr>
          <p:cNvPr id="166" name="Shape 166"/>
          <p:cNvSpPr/>
          <p:nvPr/>
        </p:nvSpPr>
        <p:spPr>
          <a:xfrm>
            <a:off x="7539484" y="10475303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167" name="Shape 167"/>
          <p:cNvSpPr/>
          <p:nvPr/>
        </p:nvSpPr>
        <p:spPr>
          <a:xfrm>
            <a:off x="1413381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68" name="Shape 168"/>
          <p:cNvSpPr/>
          <p:nvPr/>
        </p:nvSpPr>
        <p:spPr>
          <a:xfrm>
            <a:off x="1743097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69" name="Shape 169"/>
          <p:cNvSpPr/>
          <p:nvPr/>
        </p:nvSpPr>
        <p:spPr>
          <a:xfrm>
            <a:off x="2072813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85" name="Shape 185"/>
          <p:cNvSpPr/>
          <p:nvPr/>
        </p:nvSpPr>
        <p:spPr>
          <a:xfrm>
            <a:off x="3450766" y="11114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94" name="Shape 194"/>
          <p:cNvSpPr/>
          <p:nvPr/>
        </p:nvSpPr>
        <p:spPr>
          <a:xfrm>
            <a:off x="4242321" y="10475303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95" name="Shape 195"/>
          <p:cNvSpPr/>
          <p:nvPr/>
        </p:nvSpPr>
        <p:spPr>
          <a:xfrm>
            <a:off x="1086522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99" name="Shape 199"/>
          <p:cNvSpPr/>
          <p:nvPr/>
        </p:nvSpPr>
        <p:spPr>
          <a:xfrm>
            <a:off x="7539484" y="10475303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200" name="Shape 200"/>
          <p:cNvSpPr/>
          <p:nvPr/>
        </p:nvSpPr>
        <p:spPr>
          <a:xfrm>
            <a:off x="1413381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01" name="Shape 201"/>
          <p:cNvSpPr/>
          <p:nvPr/>
        </p:nvSpPr>
        <p:spPr>
          <a:xfrm>
            <a:off x="1743097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02" name="Shape 202"/>
          <p:cNvSpPr/>
          <p:nvPr/>
        </p:nvSpPr>
        <p:spPr>
          <a:xfrm>
            <a:off x="2072813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7D0C0C0-18F3-4740-96BB-F7A96D8E3F26}"/>
              </a:ext>
            </a:extLst>
          </p:cNvPr>
          <p:cNvGrpSpPr/>
          <p:nvPr/>
        </p:nvGrpSpPr>
        <p:grpSpPr>
          <a:xfrm>
            <a:off x="-371192" y="-180036"/>
            <a:ext cx="24834151" cy="13441289"/>
            <a:chOff x="-371192" y="-180036"/>
            <a:chExt cx="24834151" cy="13441289"/>
          </a:xfrm>
        </p:grpSpPr>
        <p:pic>
          <p:nvPicPr>
            <p:cNvPr id="171" name="PerceptualMaps.jpeg"/>
            <p:cNvPicPr>
              <a:picLocks noChangeAspect="1"/>
            </p:cNvPicPr>
            <p:nvPr/>
          </p:nvPicPr>
          <p:blipFill>
            <a:blip r:embed="rId2"/>
            <a:srcRect t="28515" b="28515"/>
            <a:stretch>
              <a:fillRect/>
            </a:stretch>
          </p:blipFill>
          <p:spPr>
            <a:xfrm>
              <a:off x="81195" y="-7106"/>
              <a:ext cx="19457097" cy="590469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72" name="Shape 172"/>
            <p:cNvSpPr/>
            <p:nvPr/>
          </p:nvSpPr>
          <p:spPr>
            <a:xfrm rot="16200000">
              <a:off x="14864610" y="1213858"/>
              <a:ext cx="6120259" cy="35668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20069423" y="-47752"/>
              <a:ext cx="4325878" cy="3466747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1372043" y="661409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collect data about user perceptions of different products or brands. You will then create a basic perceptual map with two key dimensions, using the provided template (p.179) </a:t>
              </a:r>
            </a:p>
          </p:txBody>
        </p:sp>
        <p:sp>
          <p:nvSpPr>
            <p:cNvPr id="178" name="Shape 178"/>
            <p:cNvSpPr/>
            <p:nvPr/>
          </p:nvSpPr>
          <p:spPr>
            <a:xfrm>
              <a:off x="17858142" y="3774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20496844" y="3998958"/>
              <a:ext cx="3471038" cy="202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Pen, a partner,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10+ participants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 </a:t>
              </a:r>
            </a:p>
          </p:txBody>
        </p:sp>
        <p:sp>
          <p:nvSpPr>
            <p:cNvPr id="180" name="Shape 180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82" name="Shape 182"/>
            <p:cNvSpPr/>
            <p:nvPr/>
          </p:nvSpPr>
          <p:spPr>
            <a:xfrm>
              <a:off x="14666865" y="9195086"/>
              <a:ext cx="1038542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83" name="Shape 183"/>
            <p:cNvSpPr/>
            <p:nvPr/>
          </p:nvSpPr>
          <p:spPr>
            <a:xfrm>
              <a:off x="1136970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86" name="Shape 186"/>
            <p:cNvSpPr/>
            <p:nvPr/>
          </p:nvSpPr>
          <p:spPr>
            <a:xfrm>
              <a:off x="-371192" y="632249"/>
              <a:ext cx="12671598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 rot="5400000">
              <a:off x="11772689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-253481" y="3219466"/>
              <a:ext cx="1120665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 rot="5400000">
              <a:off x="10421651" y="375013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>
              <a:off x="4775377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93" name="Shape 193"/>
            <p:cNvSpPr/>
            <p:nvPr/>
          </p:nvSpPr>
          <p:spPr>
            <a:xfrm>
              <a:off x="807253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96" name="Shape 196"/>
            <p:cNvSpPr/>
            <p:nvPr/>
          </p:nvSpPr>
          <p:spPr>
            <a:xfrm>
              <a:off x="13606970" y="12508777"/>
              <a:ext cx="1025766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Rasheeda Ahmed – Jordanhill School D&amp;T Dept,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 designandtechnologydepartment/4032186959/</a:t>
              </a:r>
            </a:p>
          </p:txBody>
        </p:sp>
        <p:sp>
          <p:nvSpPr>
            <p:cNvPr id="197" name="Shape 197"/>
            <p:cNvSpPr/>
            <p:nvPr/>
          </p:nvSpPr>
          <p:spPr>
            <a:xfrm>
              <a:off x="17964029" y="9195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98" name="Shape 198"/>
            <p:cNvSpPr/>
            <p:nvPr/>
          </p:nvSpPr>
          <p:spPr>
            <a:xfrm>
              <a:off x="21261192" y="9195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8E9BB55C-1BC2-8D42-BCB6-6C6BCD33233B}"/>
                </a:ext>
              </a:extLst>
            </p:cNvPr>
            <p:cNvSpPr/>
            <p:nvPr/>
          </p:nvSpPr>
          <p:spPr>
            <a:xfrm rot="16200000">
              <a:off x="17306377" y="619200"/>
              <a:ext cx="3483141" cy="21046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7319978D-6DA6-1640-BA92-CB32D3E08C58}"/>
                </a:ext>
              </a:extLst>
            </p:cNvPr>
            <p:cNvSpPr/>
            <p:nvPr/>
          </p:nvSpPr>
          <p:spPr>
            <a:xfrm rot="16200000">
              <a:off x="16236000" y="4241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8" name="Shape 158">
              <a:extLst>
                <a:ext uri="{FF2B5EF4-FFF2-40B4-BE49-F238E27FC236}">
                  <a16:creationId xmlns:a16="http://schemas.microsoft.com/office/drawing/2014/main" id="{31863DEA-6303-2E47-B211-BA7C6CB98E43}"/>
                </a:ext>
              </a:extLst>
            </p:cNvPr>
            <p:cNvSpPr/>
            <p:nvPr/>
          </p:nvSpPr>
          <p:spPr>
            <a:xfrm>
              <a:off x="668692" y="2423147"/>
              <a:ext cx="9362307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Maps</a:t>
              </a:r>
            </a:p>
          </p:txBody>
        </p:sp>
        <p:sp>
          <p:nvSpPr>
            <p:cNvPr id="39" name="Shape 155">
              <a:extLst>
                <a:ext uri="{FF2B5EF4-FFF2-40B4-BE49-F238E27FC236}">
                  <a16:creationId xmlns:a16="http://schemas.microsoft.com/office/drawing/2014/main" id="{D953EF90-DC7C-4143-98ED-A75C020E7858}"/>
                </a:ext>
              </a:extLst>
            </p:cNvPr>
            <p:cNvSpPr/>
            <p:nvPr/>
          </p:nvSpPr>
          <p:spPr>
            <a:xfrm>
              <a:off x="782277" y="-180036"/>
              <a:ext cx="11018045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Perceptual</a:t>
              </a:r>
            </a:p>
          </p:txBody>
        </p:sp>
        <p:sp>
          <p:nvSpPr>
            <p:cNvPr id="40" name="Shape 142">
              <a:extLst>
                <a:ext uri="{FF2B5EF4-FFF2-40B4-BE49-F238E27FC236}">
                  <a16:creationId xmlns:a16="http://schemas.microsoft.com/office/drawing/2014/main" id="{A7FEEF32-CE06-264E-921F-B892833227C3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96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18" name="Shape 218"/>
          <p:cNvSpPr/>
          <p:nvPr/>
        </p:nvSpPr>
        <p:spPr>
          <a:xfrm>
            <a:off x="6747928" y="11114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27" name="Shape 227"/>
          <p:cNvSpPr/>
          <p:nvPr/>
        </p:nvSpPr>
        <p:spPr>
          <a:xfrm>
            <a:off x="4242321" y="10475303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28" name="Shape 228"/>
          <p:cNvSpPr/>
          <p:nvPr/>
        </p:nvSpPr>
        <p:spPr>
          <a:xfrm>
            <a:off x="1086522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32" name="Shape 232"/>
          <p:cNvSpPr/>
          <p:nvPr/>
        </p:nvSpPr>
        <p:spPr>
          <a:xfrm>
            <a:off x="7539484" y="10475303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233" name="Shape 233"/>
          <p:cNvSpPr/>
          <p:nvPr/>
        </p:nvSpPr>
        <p:spPr>
          <a:xfrm>
            <a:off x="1413381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34" name="Shape 234"/>
          <p:cNvSpPr/>
          <p:nvPr/>
        </p:nvSpPr>
        <p:spPr>
          <a:xfrm>
            <a:off x="1743097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35" name="Shape 235"/>
          <p:cNvSpPr/>
          <p:nvPr/>
        </p:nvSpPr>
        <p:spPr>
          <a:xfrm>
            <a:off x="2072813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5302904-A92F-BD4B-A5A0-07D2FF8F9765}"/>
              </a:ext>
            </a:extLst>
          </p:cNvPr>
          <p:cNvGrpSpPr/>
          <p:nvPr/>
        </p:nvGrpSpPr>
        <p:grpSpPr>
          <a:xfrm>
            <a:off x="-371192" y="-180036"/>
            <a:ext cx="24834151" cy="13441289"/>
            <a:chOff x="-371192" y="-180036"/>
            <a:chExt cx="24834151" cy="13441289"/>
          </a:xfrm>
        </p:grpSpPr>
        <p:pic>
          <p:nvPicPr>
            <p:cNvPr id="204" name="PerceptualMaps.jpeg"/>
            <p:cNvPicPr>
              <a:picLocks noChangeAspect="1"/>
            </p:cNvPicPr>
            <p:nvPr/>
          </p:nvPicPr>
          <p:blipFill>
            <a:blip r:embed="rId2"/>
            <a:srcRect t="28515" b="28515"/>
            <a:stretch>
              <a:fillRect/>
            </a:stretch>
          </p:blipFill>
          <p:spPr>
            <a:xfrm>
              <a:off x="81195" y="-7106"/>
              <a:ext cx="19457097" cy="590469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05" name="Shape 205"/>
            <p:cNvSpPr/>
            <p:nvPr/>
          </p:nvSpPr>
          <p:spPr>
            <a:xfrm rot="16200000">
              <a:off x="14864610" y="1213858"/>
              <a:ext cx="6120259" cy="35668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>
              <a:off x="20069423" y="-47752"/>
              <a:ext cx="4325878" cy="3466747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1372043" y="661409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collect data about user perceptions of different products or brands. You will then create a basic perceptual map with two key dimensions, using the provided template (p.179) </a:t>
              </a:r>
            </a:p>
          </p:txBody>
        </p:sp>
        <p:sp>
          <p:nvSpPr>
            <p:cNvPr id="211" name="Shape 211"/>
            <p:cNvSpPr/>
            <p:nvPr/>
          </p:nvSpPr>
          <p:spPr>
            <a:xfrm>
              <a:off x="17858142" y="3774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12" name="Shape 212"/>
            <p:cNvSpPr/>
            <p:nvPr/>
          </p:nvSpPr>
          <p:spPr>
            <a:xfrm>
              <a:off x="20496844" y="3998958"/>
              <a:ext cx="3471038" cy="202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Pen, a partner,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10+ participants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 </a:t>
              </a:r>
            </a:p>
          </p:txBody>
        </p:sp>
        <p:sp>
          <p:nvSpPr>
            <p:cNvPr id="213" name="Shape 213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4" name="Shape 214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15" name="Shape 215"/>
            <p:cNvSpPr/>
            <p:nvPr/>
          </p:nvSpPr>
          <p:spPr>
            <a:xfrm>
              <a:off x="14666865" y="9195086"/>
              <a:ext cx="1038542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16" name="Shape 216"/>
            <p:cNvSpPr/>
            <p:nvPr/>
          </p:nvSpPr>
          <p:spPr>
            <a:xfrm>
              <a:off x="1136970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19" name="Shape 219"/>
            <p:cNvSpPr/>
            <p:nvPr/>
          </p:nvSpPr>
          <p:spPr>
            <a:xfrm>
              <a:off x="-371192" y="632249"/>
              <a:ext cx="12671598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 rot="5400000">
              <a:off x="11772689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-253481" y="3219466"/>
              <a:ext cx="1120665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 rot="5400000">
              <a:off x="10421651" y="375013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47753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26" name="Shape 226"/>
            <p:cNvSpPr/>
            <p:nvPr/>
          </p:nvSpPr>
          <p:spPr>
            <a:xfrm>
              <a:off x="8072539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29" name="Shape 229"/>
            <p:cNvSpPr/>
            <p:nvPr/>
          </p:nvSpPr>
          <p:spPr>
            <a:xfrm>
              <a:off x="13606970" y="12508777"/>
              <a:ext cx="1025766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Rasheeda Ahmed – Jordanhill School D&amp;T Dept,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 designandtechnologydepartment/4032186959/</a:t>
              </a:r>
            </a:p>
          </p:txBody>
        </p:sp>
        <p:sp>
          <p:nvSpPr>
            <p:cNvPr id="230" name="Shape 230"/>
            <p:cNvSpPr/>
            <p:nvPr/>
          </p:nvSpPr>
          <p:spPr>
            <a:xfrm>
              <a:off x="17964029" y="9195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31" name="Shape 231"/>
            <p:cNvSpPr/>
            <p:nvPr/>
          </p:nvSpPr>
          <p:spPr>
            <a:xfrm>
              <a:off x="21261192" y="9195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C466890A-46A5-B946-ADFB-1B51D2CC8B0E}"/>
                </a:ext>
              </a:extLst>
            </p:cNvPr>
            <p:cNvSpPr/>
            <p:nvPr/>
          </p:nvSpPr>
          <p:spPr>
            <a:xfrm rot="16200000">
              <a:off x="17306377" y="619200"/>
              <a:ext cx="3483141" cy="21046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AAA0B87E-2B66-B64D-B3B6-71D2F0804FA0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96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DFD9B564-45D2-E84C-A420-E5E00A74408B}"/>
                </a:ext>
              </a:extLst>
            </p:cNvPr>
            <p:cNvSpPr/>
            <p:nvPr/>
          </p:nvSpPr>
          <p:spPr>
            <a:xfrm rot="16200000">
              <a:off x="16236000" y="4241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55">
              <a:extLst>
                <a:ext uri="{FF2B5EF4-FFF2-40B4-BE49-F238E27FC236}">
                  <a16:creationId xmlns:a16="http://schemas.microsoft.com/office/drawing/2014/main" id="{E361C21C-20AB-7740-BD12-010D18712CF5}"/>
                </a:ext>
              </a:extLst>
            </p:cNvPr>
            <p:cNvSpPr/>
            <p:nvPr/>
          </p:nvSpPr>
          <p:spPr>
            <a:xfrm>
              <a:off x="782277" y="-180036"/>
              <a:ext cx="11018045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Perceptual</a:t>
              </a:r>
            </a:p>
          </p:txBody>
        </p:sp>
        <p:sp>
          <p:nvSpPr>
            <p:cNvPr id="38" name="Shape 158">
              <a:extLst>
                <a:ext uri="{FF2B5EF4-FFF2-40B4-BE49-F238E27FC236}">
                  <a16:creationId xmlns:a16="http://schemas.microsoft.com/office/drawing/2014/main" id="{48D3E9EE-A056-8344-B6BF-9D7212D2414D}"/>
                </a:ext>
              </a:extLst>
            </p:cNvPr>
            <p:cNvSpPr/>
            <p:nvPr/>
          </p:nvSpPr>
          <p:spPr>
            <a:xfrm>
              <a:off x="668692" y="2423147"/>
              <a:ext cx="9362307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Maps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51" name="Shape 251"/>
          <p:cNvSpPr/>
          <p:nvPr/>
        </p:nvSpPr>
        <p:spPr>
          <a:xfrm>
            <a:off x="10045092" y="11114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60" name="Shape 260"/>
          <p:cNvSpPr/>
          <p:nvPr/>
        </p:nvSpPr>
        <p:spPr>
          <a:xfrm>
            <a:off x="4242321" y="10475303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61" name="Shape 261"/>
          <p:cNvSpPr/>
          <p:nvPr/>
        </p:nvSpPr>
        <p:spPr>
          <a:xfrm>
            <a:off x="1086522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65" name="Shape 265"/>
          <p:cNvSpPr/>
          <p:nvPr/>
        </p:nvSpPr>
        <p:spPr>
          <a:xfrm>
            <a:off x="7539484" y="10475303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266" name="Shape 266"/>
          <p:cNvSpPr/>
          <p:nvPr/>
        </p:nvSpPr>
        <p:spPr>
          <a:xfrm>
            <a:off x="1413381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67" name="Shape 267"/>
          <p:cNvSpPr/>
          <p:nvPr/>
        </p:nvSpPr>
        <p:spPr>
          <a:xfrm>
            <a:off x="1743097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68" name="Shape 268"/>
          <p:cNvSpPr/>
          <p:nvPr/>
        </p:nvSpPr>
        <p:spPr>
          <a:xfrm>
            <a:off x="2072813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D43F2FC-AF14-D146-82FE-BB409565F71E}"/>
              </a:ext>
            </a:extLst>
          </p:cNvPr>
          <p:cNvGrpSpPr/>
          <p:nvPr/>
        </p:nvGrpSpPr>
        <p:grpSpPr>
          <a:xfrm>
            <a:off x="-371192" y="-180036"/>
            <a:ext cx="24834151" cy="13441289"/>
            <a:chOff x="-371192" y="-180036"/>
            <a:chExt cx="24834151" cy="13441289"/>
          </a:xfrm>
        </p:grpSpPr>
        <p:pic>
          <p:nvPicPr>
            <p:cNvPr id="237" name="PerceptualMaps.jpeg"/>
            <p:cNvPicPr>
              <a:picLocks noChangeAspect="1"/>
            </p:cNvPicPr>
            <p:nvPr/>
          </p:nvPicPr>
          <p:blipFill>
            <a:blip r:embed="rId2"/>
            <a:srcRect t="28515" b="28515"/>
            <a:stretch>
              <a:fillRect/>
            </a:stretch>
          </p:blipFill>
          <p:spPr>
            <a:xfrm>
              <a:off x="81195" y="-7106"/>
              <a:ext cx="19457097" cy="590469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38" name="Shape 238"/>
            <p:cNvSpPr/>
            <p:nvPr/>
          </p:nvSpPr>
          <p:spPr>
            <a:xfrm rot="16200000">
              <a:off x="14864610" y="1213858"/>
              <a:ext cx="6120259" cy="35668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20069423" y="-47752"/>
              <a:ext cx="4325878" cy="3466747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1372043" y="661409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collect data about user perceptions of different products or brands. You will then create a basic perceptual map with two key dimensions, using the provided template (p.179) </a:t>
              </a:r>
            </a:p>
          </p:txBody>
        </p:sp>
        <p:sp>
          <p:nvSpPr>
            <p:cNvPr id="244" name="Shape 244"/>
            <p:cNvSpPr/>
            <p:nvPr/>
          </p:nvSpPr>
          <p:spPr>
            <a:xfrm>
              <a:off x="17858142" y="3774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20496844" y="3998958"/>
              <a:ext cx="3471038" cy="202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Pen, a partner,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10+ participants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 </a:t>
              </a:r>
            </a:p>
          </p:txBody>
        </p:sp>
        <p:sp>
          <p:nvSpPr>
            <p:cNvPr id="246" name="Shape 246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48" name="Shape 248"/>
            <p:cNvSpPr/>
            <p:nvPr/>
          </p:nvSpPr>
          <p:spPr>
            <a:xfrm>
              <a:off x="14666865" y="9195086"/>
              <a:ext cx="1038542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49" name="Shape 249"/>
            <p:cNvSpPr/>
            <p:nvPr/>
          </p:nvSpPr>
          <p:spPr>
            <a:xfrm>
              <a:off x="1136970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52" name="Shape 252"/>
            <p:cNvSpPr/>
            <p:nvPr/>
          </p:nvSpPr>
          <p:spPr>
            <a:xfrm>
              <a:off x="-371192" y="632249"/>
              <a:ext cx="12671598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 rot="5400000">
              <a:off x="11772689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>
              <a:off x="-253481" y="3219466"/>
              <a:ext cx="1120665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 rot="5400000">
              <a:off x="10421651" y="375013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>
              <a:off x="47753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59" name="Shape 259"/>
            <p:cNvSpPr/>
            <p:nvPr/>
          </p:nvSpPr>
          <p:spPr>
            <a:xfrm>
              <a:off x="807253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62" name="Shape 262"/>
            <p:cNvSpPr/>
            <p:nvPr/>
          </p:nvSpPr>
          <p:spPr>
            <a:xfrm>
              <a:off x="13606970" y="12508777"/>
              <a:ext cx="1025766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Rasheeda Ahmed – Jordanhill School D&amp;T Dept,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 designandtechnologydepartment/4032186959/</a:t>
              </a:r>
            </a:p>
          </p:txBody>
        </p:sp>
        <p:sp>
          <p:nvSpPr>
            <p:cNvPr id="263" name="Shape 263"/>
            <p:cNvSpPr/>
            <p:nvPr/>
          </p:nvSpPr>
          <p:spPr>
            <a:xfrm>
              <a:off x="17964029" y="9195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64" name="Shape 264"/>
            <p:cNvSpPr/>
            <p:nvPr/>
          </p:nvSpPr>
          <p:spPr>
            <a:xfrm>
              <a:off x="21261192" y="9195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BA820C98-DBE9-DA46-8426-04CD5FA2C8C3}"/>
                </a:ext>
              </a:extLst>
            </p:cNvPr>
            <p:cNvSpPr/>
            <p:nvPr/>
          </p:nvSpPr>
          <p:spPr>
            <a:xfrm rot="16200000">
              <a:off x="17306377" y="619200"/>
              <a:ext cx="3483141" cy="21046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E206C2BC-C552-C64D-8540-B9F1ADF17AF6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96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93F06CE5-E407-9F48-BC56-94EA2BED21C1}"/>
                </a:ext>
              </a:extLst>
            </p:cNvPr>
            <p:cNvSpPr/>
            <p:nvPr/>
          </p:nvSpPr>
          <p:spPr>
            <a:xfrm rot="16200000">
              <a:off x="16236000" y="4241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55">
              <a:extLst>
                <a:ext uri="{FF2B5EF4-FFF2-40B4-BE49-F238E27FC236}">
                  <a16:creationId xmlns:a16="http://schemas.microsoft.com/office/drawing/2014/main" id="{26D629D5-B726-6E40-8208-DCCFABCAFFA6}"/>
                </a:ext>
              </a:extLst>
            </p:cNvPr>
            <p:cNvSpPr/>
            <p:nvPr/>
          </p:nvSpPr>
          <p:spPr>
            <a:xfrm>
              <a:off x="782277" y="-180036"/>
              <a:ext cx="11018045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Perceptual</a:t>
              </a:r>
            </a:p>
          </p:txBody>
        </p:sp>
        <p:sp>
          <p:nvSpPr>
            <p:cNvPr id="38" name="Shape 158">
              <a:extLst>
                <a:ext uri="{FF2B5EF4-FFF2-40B4-BE49-F238E27FC236}">
                  <a16:creationId xmlns:a16="http://schemas.microsoft.com/office/drawing/2014/main" id="{060D1CBD-E0B9-9546-81F9-6E8A2CDA5D33}"/>
                </a:ext>
              </a:extLst>
            </p:cNvPr>
            <p:cNvSpPr/>
            <p:nvPr/>
          </p:nvSpPr>
          <p:spPr>
            <a:xfrm>
              <a:off x="668692" y="2423147"/>
              <a:ext cx="9362307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Maps</a:t>
              </a:r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92" name="Shape 292"/>
          <p:cNvSpPr/>
          <p:nvPr/>
        </p:nvSpPr>
        <p:spPr>
          <a:xfrm>
            <a:off x="4242321" y="10475303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93" name="Shape 293"/>
          <p:cNvSpPr/>
          <p:nvPr/>
        </p:nvSpPr>
        <p:spPr>
          <a:xfrm>
            <a:off x="1086522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97" name="Shape 297"/>
          <p:cNvSpPr/>
          <p:nvPr/>
        </p:nvSpPr>
        <p:spPr>
          <a:xfrm>
            <a:off x="7539484" y="10475303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298" name="Shape 298"/>
          <p:cNvSpPr/>
          <p:nvPr/>
        </p:nvSpPr>
        <p:spPr>
          <a:xfrm>
            <a:off x="1413381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99" name="Shape 299"/>
          <p:cNvSpPr/>
          <p:nvPr/>
        </p:nvSpPr>
        <p:spPr>
          <a:xfrm>
            <a:off x="1743097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00" name="Shape 300"/>
          <p:cNvSpPr/>
          <p:nvPr/>
        </p:nvSpPr>
        <p:spPr>
          <a:xfrm>
            <a:off x="2072813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65091F9-8910-1942-80FA-EDC1A632E189}"/>
              </a:ext>
            </a:extLst>
          </p:cNvPr>
          <p:cNvGrpSpPr/>
          <p:nvPr/>
        </p:nvGrpSpPr>
        <p:grpSpPr>
          <a:xfrm>
            <a:off x="-371192" y="-180036"/>
            <a:ext cx="24834151" cy="13441289"/>
            <a:chOff x="-371192" y="-180036"/>
            <a:chExt cx="24834151" cy="13441289"/>
          </a:xfrm>
        </p:grpSpPr>
        <p:pic>
          <p:nvPicPr>
            <p:cNvPr id="270" name="PerceptualMaps.jpeg"/>
            <p:cNvPicPr>
              <a:picLocks noChangeAspect="1"/>
            </p:cNvPicPr>
            <p:nvPr/>
          </p:nvPicPr>
          <p:blipFill>
            <a:blip r:embed="rId2"/>
            <a:srcRect t="28515" b="28515"/>
            <a:stretch>
              <a:fillRect/>
            </a:stretch>
          </p:blipFill>
          <p:spPr>
            <a:xfrm>
              <a:off x="81195" y="-7106"/>
              <a:ext cx="19457097" cy="590469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71" name="Shape 271"/>
            <p:cNvSpPr/>
            <p:nvPr/>
          </p:nvSpPr>
          <p:spPr>
            <a:xfrm rot="16200000">
              <a:off x="14864610" y="1213858"/>
              <a:ext cx="6120259" cy="35668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20069423" y="-47752"/>
              <a:ext cx="4325878" cy="3466747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1372043" y="661409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collect data about user perceptions of different products or brands. You will then create a basic perceptual map with two key dimensions, using the provided template (p.179) </a:t>
              </a:r>
            </a:p>
          </p:txBody>
        </p:sp>
        <p:sp>
          <p:nvSpPr>
            <p:cNvPr id="277" name="Shape 277"/>
            <p:cNvSpPr/>
            <p:nvPr/>
          </p:nvSpPr>
          <p:spPr>
            <a:xfrm>
              <a:off x="17858142" y="3774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20496844" y="3998958"/>
              <a:ext cx="3471038" cy="202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Pen, a partner,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10+ participants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 </a:t>
              </a:r>
            </a:p>
          </p:txBody>
        </p:sp>
        <p:sp>
          <p:nvSpPr>
            <p:cNvPr id="279" name="Shape 279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81" name="Shape 281"/>
            <p:cNvSpPr/>
            <p:nvPr/>
          </p:nvSpPr>
          <p:spPr>
            <a:xfrm>
              <a:off x="14666865" y="9195086"/>
              <a:ext cx="1038542" cy="1038542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82" name="Shape 282"/>
            <p:cNvSpPr/>
            <p:nvPr/>
          </p:nvSpPr>
          <p:spPr>
            <a:xfrm>
              <a:off x="1136970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84" name="Shape 284"/>
            <p:cNvSpPr/>
            <p:nvPr/>
          </p:nvSpPr>
          <p:spPr>
            <a:xfrm>
              <a:off x="-371192" y="632249"/>
              <a:ext cx="12671598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 rot="5400000">
              <a:off x="11772689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>
              <a:off x="-253481" y="3219466"/>
              <a:ext cx="1120665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 rot="5400000">
              <a:off x="10421651" y="375013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>
              <a:off x="47753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91" name="Shape 291"/>
            <p:cNvSpPr/>
            <p:nvPr/>
          </p:nvSpPr>
          <p:spPr>
            <a:xfrm>
              <a:off x="807253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94" name="Shape 294"/>
            <p:cNvSpPr/>
            <p:nvPr/>
          </p:nvSpPr>
          <p:spPr>
            <a:xfrm>
              <a:off x="13606970" y="12508777"/>
              <a:ext cx="1025766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Rasheeda Ahmed – Jordanhill School D&amp;T Dept,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 designandtechnologydepartment/4032186959/</a:t>
              </a:r>
            </a:p>
          </p:txBody>
        </p:sp>
        <p:sp>
          <p:nvSpPr>
            <p:cNvPr id="295" name="Shape 295"/>
            <p:cNvSpPr/>
            <p:nvPr/>
          </p:nvSpPr>
          <p:spPr>
            <a:xfrm>
              <a:off x="17964029" y="9195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96" name="Shape 296"/>
            <p:cNvSpPr/>
            <p:nvPr/>
          </p:nvSpPr>
          <p:spPr>
            <a:xfrm>
              <a:off x="21261192" y="9195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FC7FBAAA-8C63-324C-8943-356EB591823A}"/>
                </a:ext>
              </a:extLst>
            </p:cNvPr>
            <p:cNvSpPr/>
            <p:nvPr/>
          </p:nvSpPr>
          <p:spPr>
            <a:xfrm rot="16200000">
              <a:off x="17306377" y="619200"/>
              <a:ext cx="3483141" cy="21046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601B0BDD-C5B0-7C46-963B-4424A4AD3B8A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96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A3871777-79F2-F447-A476-5E0E3E32DC88}"/>
                </a:ext>
              </a:extLst>
            </p:cNvPr>
            <p:cNvSpPr/>
            <p:nvPr/>
          </p:nvSpPr>
          <p:spPr>
            <a:xfrm rot="16200000">
              <a:off x="16236000" y="4241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55">
              <a:extLst>
                <a:ext uri="{FF2B5EF4-FFF2-40B4-BE49-F238E27FC236}">
                  <a16:creationId xmlns:a16="http://schemas.microsoft.com/office/drawing/2014/main" id="{8D635AF0-9F2C-F443-A16C-100556E1D64B}"/>
                </a:ext>
              </a:extLst>
            </p:cNvPr>
            <p:cNvSpPr/>
            <p:nvPr/>
          </p:nvSpPr>
          <p:spPr>
            <a:xfrm>
              <a:off x="782277" y="-180036"/>
              <a:ext cx="11018045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Perceptual</a:t>
              </a:r>
            </a:p>
          </p:txBody>
        </p:sp>
        <p:sp>
          <p:nvSpPr>
            <p:cNvPr id="38" name="Shape 158">
              <a:extLst>
                <a:ext uri="{FF2B5EF4-FFF2-40B4-BE49-F238E27FC236}">
                  <a16:creationId xmlns:a16="http://schemas.microsoft.com/office/drawing/2014/main" id="{F185524C-2EC1-EB48-8F40-62D7AECB3E9D}"/>
                </a:ext>
              </a:extLst>
            </p:cNvPr>
            <p:cNvSpPr/>
            <p:nvPr/>
          </p:nvSpPr>
          <p:spPr>
            <a:xfrm>
              <a:off x="668692" y="2423147"/>
              <a:ext cx="9362307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Maps</a:t>
              </a:r>
            </a:p>
          </p:txBody>
        </p:sp>
      </p:grpSp>
      <p:sp>
        <p:nvSpPr>
          <p:cNvPr id="301" name="Shape 301"/>
          <p:cNvSpPr/>
          <p:nvPr/>
        </p:nvSpPr>
        <p:spPr>
          <a:xfrm>
            <a:off x="13342255" y="11114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25" name="Shape 325"/>
          <p:cNvSpPr/>
          <p:nvPr/>
        </p:nvSpPr>
        <p:spPr>
          <a:xfrm>
            <a:off x="4242321" y="10475303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26" name="Shape 326"/>
          <p:cNvSpPr/>
          <p:nvPr/>
        </p:nvSpPr>
        <p:spPr>
          <a:xfrm>
            <a:off x="1086522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30" name="Shape 330"/>
          <p:cNvSpPr/>
          <p:nvPr/>
        </p:nvSpPr>
        <p:spPr>
          <a:xfrm>
            <a:off x="7539484" y="10475303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331" name="Shape 331"/>
          <p:cNvSpPr/>
          <p:nvPr/>
        </p:nvSpPr>
        <p:spPr>
          <a:xfrm>
            <a:off x="1413381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32" name="Shape 332"/>
          <p:cNvSpPr/>
          <p:nvPr/>
        </p:nvSpPr>
        <p:spPr>
          <a:xfrm>
            <a:off x="1743097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33" name="Shape 333"/>
          <p:cNvSpPr/>
          <p:nvPr/>
        </p:nvSpPr>
        <p:spPr>
          <a:xfrm>
            <a:off x="2072813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9784106-0F73-A74A-A61B-5C3FCD8C5A0C}"/>
              </a:ext>
            </a:extLst>
          </p:cNvPr>
          <p:cNvGrpSpPr/>
          <p:nvPr/>
        </p:nvGrpSpPr>
        <p:grpSpPr>
          <a:xfrm>
            <a:off x="-371192" y="-180036"/>
            <a:ext cx="24834151" cy="13441289"/>
            <a:chOff x="-371192" y="-180036"/>
            <a:chExt cx="24834151" cy="13441289"/>
          </a:xfrm>
        </p:grpSpPr>
        <p:pic>
          <p:nvPicPr>
            <p:cNvPr id="303" name="PerceptualMaps.jpeg"/>
            <p:cNvPicPr>
              <a:picLocks noChangeAspect="1"/>
            </p:cNvPicPr>
            <p:nvPr/>
          </p:nvPicPr>
          <p:blipFill>
            <a:blip r:embed="rId2"/>
            <a:srcRect t="28515" b="28515"/>
            <a:stretch>
              <a:fillRect/>
            </a:stretch>
          </p:blipFill>
          <p:spPr>
            <a:xfrm>
              <a:off x="81195" y="-7106"/>
              <a:ext cx="19457097" cy="590469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04" name="Shape 304"/>
            <p:cNvSpPr/>
            <p:nvPr/>
          </p:nvSpPr>
          <p:spPr>
            <a:xfrm rot="16200000">
              <a:off x="14864610" y="1213858"/>
              <a:ext cx="6120259" cy="35668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20069423" y="-47752"/>
              <a:ext cx="4325878" cy="3466747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8" name="Shape 308"/>
            <p:cNvSpPr/>
            <p:nvPr/>
          </p:nvSpPr>
          <p:spPr>
            <a:xfrm>
              <a:off x="1372043" y="661409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collect data about user perceptions of different products or brands. You will then create a basic perceptual map with two key dimensions, using the provided template (p.179) </a:t>
              </a:r>
            </a:p>
          </p:txBody>
        </p:sp>
        <p:sp>
          <p:nvSpPr>
            <p:cNvPr id="310" name="Shape 310"/>
            <p:cNvSpPr/>
            <p:nvPr/>
          </p:nvSpPr>
          <p:spPr>
            <a:xfrm>
              <a:off x="17858142" y="3774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20496844" y="3998958"/>
              <a:ext cx="3471038" cy="202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Pen, a partner,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10+ participants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 </a:t>
              </a:r>
            </a:p>
          </p:txBody>
        </p:sp>
        <p:sp>
          <p:nvSpPr>
            <p:cNvPr id="312" name="Shape 312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14" name="Shape 314"/>
            <p:cNvSpPr/>
            <p:nvPr/>
          </p:nvSpPr>
          <p:spPr>
            <a:xfrm>
              <a:off x="14666865" y="9195086"/>
              <a:ext cx="1038542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15" name="Shape 315"/>
            <p:cNvSpPr/>
            <p:nvPr/>
          </p:nvSpPr>
          <p:spPr>
            <a:xfrm>
              <a:off x="1136970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17" name="Shape 317"/>
            <p:cNvSpPr/>
            <p:nvPr/>
          </p:nvSpPr>
          <p:spPr>
            <a:xfrm>
              <a:off x="-371192" y="632249"/>
              <a:ext cx="12671598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 rot="5400000">
              <a:off x="11772689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>
              <a:off x="-253481" y="3219466"/>
              <a:ext cx="1120665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 rot="5400000">
              <a:off x="10421651" y="375013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47753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24" name="Shape 324"/>
            <p:cNvSpPr/>
            <p:nvPr/>
          </p:nvSpPr>
          <p:spPr>
            <a:xfrm>
              <a:off x="807253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27" name="Shape 327"/>
            <p:cNvSpPr/>
            <p:nvPr/>
          </p:nvSpPr>
          <p:spPr>
            <a:xfrm>
              <a:off x="13606970" y="12508777"/>
              <a:ext cx="1025766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Rasheeda Ahmed – Jordanhill School D&amp;T Dept,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 designandtechnologydepartment/4032186959/</a:t>
              </a:r>
            </a:p>
          </p:txBody>
        </p:sp>
        <p:sp>
          <p:nvSpPr>
            <p:cNvPr id="328" name="Shape 328"/>
            <p:cNvSpPr/>
            <p:nvPr/>
          </p:nvSpPr>
          <p:spPr>
            <a:xfrm>
              <a:off x="17964029" y="9195086"/>
              <a:ext cx="1038541" cy="1038542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29" name="Shape 329"/>
            <p:cNvSpPr/>
            <p:nvPr/>
          </p:nvSpPr>
          <p:spPr>
            <a:xfrm>
              <a:off x="21261192" y="9195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250A165A-CD48-2E4A-8C8F-1567D51E48AB}"/>
                </a:ext>
              </a:extLst>
            </p:cNvPr>
            <p:cNvSpPr/>
            <p:nvPr/>
          </p:nvSpPr>
          <p:spPr>
            <a:xfrm rot="16200000">
              <a:off x="17306377" y="619200"/>
              <a:ext cx="3483141" cy="21046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3692AC17-F64B-1B4A-A13F-7C8435802944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96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15F8089C-51AF-9743-8A7F-BDE585940CF8}"/>
                </a:ext>
              </a:extLst>
            </p:cNvPr>
            <p:cNvSpPr/>
            <p:nvPr/>
          </p:nvSpPr>
          <p:spPr>
            <a:xfrm rot="16200000">
              <a:off x="16236000" y="4241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55">
              <a:extLst>
                <a:ext uri="{FF2B5EF4-FFF2-40B4-BE49-F238E27FC236}">
                  <a16:creationId xmlns:a16="http://schemas.microsoft.com/office/drawing/2014/main" id="{4517C7E4-9510-F244-9FD1-36E72191686D}"/>
                </a:ext>
              </a:extLst>
            </p:cNvPr>
            <p:cNvSpPr/>
            <p:nvPr/>
          </p:nvSpPr>
          <p:spPr>
            <a:xfrm>
              <a:off x="782277" y="-180036"/>
              <a:ext cx="11018045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Perceptual</a:t>
              </a:r>
            </a:p>
          </p:txBody>
        </p:sp>
        <p:sp>
          <p:nvSpPr>
            <p:cNvPr id="38" name="Shape 158">
              <a:extLst>
                <a:ext uri="{FF2B5EF4-FFF2-40B4-BE49-F238E27FC236}">
                  <a16:creationId xmlns:a16="http://schemas.microsoft.com/office/drawing/2014/main" id="{4D51B0BB-C920-7543-8A15-D7459B63DDEB}"/>
                </a:ext>
              </a:extLst>
            </p:cNvPr>
            <p:cNvSpPr/>
            <p:nvPr/>
          </p:nvSpPr>
          <p:spPr>
            <a:xfrm>
              <a:off x="668692" y="2423147"/>
              <a:ext cx="9362307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Maps</a:t>
              </a:r>
            </a:p>
          </p:txBody>
        </p:sp>
      </p:grpSp>
      <p:sp>
        <p:nvSpPr>
          <p:cNvPr id="334" name="Shape 334"/>
          <p:cNvSpPr/>
          <p:nvPr/>
        </p:nvSpPr>
        <p:spPr>
          <a:xfrm>
            <a:off x="16639418" y="11114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58" name="Shape 358"/>
          <p:cNvSpPr/>
          <p:nvPr/>
        </p:nvSpPr>
        <p:spPr>
          <a:xfrm>
            <a:off x="4242321" y="10475303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59" name="Shape 359"/>
          <p:cNvSpPr/>
          <p:nvPr/>
        </p:nvSpPr>
        <p:spPr>
          <a:xfrm>
            <a:off x="1086522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63" name="Shape 363"/>
          <p:cNvSpPr/>
          <p:nvPr/>
        </p:nvSpPr>
        <p:spPr>
          <a:xfrm>
            <a:off x="7539484" y="10475303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364" name="Shape 364"/>
          <p:cNvSpPr/>
          <p:nvPr/>
        </p:nvSpPr>
        <p:spPr>
          <a:xfrm>
            <a:off x="1413381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65" name="Shape 365"/>
          <p:cNvSpPr/>
          <p:nvPr/>
        </p:nvSpPr>
        <p:spPr>
          <a:xfrm>
            <a:off x="1743097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66" name="Shape 366"/>
          <p:cNvSpPr/>
          <p:nvPr/>
        </p:nvSpPr>
        <p:spPr>
          <a:xfrm>
            <a:off x="2072813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FEA0F80-28D0-4F4B-9D11-9257F7C7336F}"/>
              </a:ext>
            </a:extLst>
          </p:cNvPr>
          <p:cNvGrpSpPr/>
          <p:nvPr/>
        </p:nvGrpSpPr>
        <p:grpSpPr>
          <a:xfrm>
            <a:off x="-371192" y="-180036"/>
            <a:ext cx="24834151" cy="13441289"/>
            <a:chOff x="-371192" y="-180036"/>
            <a:chExt cx="24834151" cy="13441289"/>
          </a:xfrm>
        </p:grpSpPr>
        <p:pic>
          <p:nvPicPr>
            <p:cNvPr id="336" name="PerceptualMaps.jpeg"/>
            <p:cNvPicPr>
              <a:picLocks noChangeAspect="1"/>
            </p:cNvPicPr>
            <p:nvPr/>
          </p:nvPicPr>
          <p:blipFill>
            <a:blip r:embed="rId2"/>
            <a:srcRect t="28515" b="28515"/>
            <a:stretch>
              <a:fillRect/>
            </a:stretch>
          </p:blipFill>
          <p:spPr>
            <a:xfrm>
              <a:off x="81195" y="-7106"/>
              <a:ext cx="19457097" cy="590469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37" name="Shape 337"/>
            <p:cNvSpPr/>
            <p:nvPr/>
          </p:nvSpPr>
          <p:spPr>
            <a:xfrm rot="16200000">
              <a:off x="14864610" y="1213858"/>
              <a:ext cx="6120259" cy="35668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20069423" y="-47752"/>
              <a:ext cx="4325878" cy="3466747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1372043" y="661409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collect data about user perceptions of different products or brands. You will then create a basic perceptual map with two key dimensions, using the provided template (p.179) </a:t>
              </a:r>
            </a:p>
          </p:txBody>
        </p:sp>
        <p:sp>
          <p:nvSpPr>
            <p:cNvPr id="343" name="Shape 343"/>
            <p:cNvSpPr/>
            <p:nvPr/>
          </p:nvSpPr>
          <p:spPr>
            <a:xfrm>
              <a:off x="17858142" y="3774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20496844" y="3998958"/>
              <a:ext cx="3471038" cy="202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Pen, a partner,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10+ participants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 </a:t>
              </a:r>
            </a:p>
          </p:txBody>
        </p:sp>
        <p:sp>
          <p:nvSpPr>
            <p:cNvPr id="345" name="Shape 345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47" name="Shape 347"/>
            <p:cNvSpPr/>
            <p:nvPr/>
          </p:nvSpPr>
          <p:spPr>
            <a:xfrm>
              <a:off x="14666865" y="9195086"/>
              <a:ext cx="1038542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48" name="Shape 348"/>
            <p:cNvSpPr/>
            <p:nvPr/>
          </p:nvSpPr>
          <p:spPr>
            <a:xfrm>
              <a:off x="1136970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50" name="Shape 350"/>
            <p:cNvSpPr/>
            <p:nvPr/>
          </p:nvSpPr>
          <p:spPr>
            <a:xfrm>
              <a:off x="-371192" y="632249"/>
              <a:ext cx="12671598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 rot="5400000">
              <a:off x="11772689" y="115741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-253481" y="3219466"/>
              <a:ext cx="1120665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 rot="5400000">
              <a:off x="10421651" y="3750134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47753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57" name="Shape 357"/>
            <p:cNvSpPr/>
            <p:nvPr/>
          </p:nvSpPr>
          <p:spPr>
            <a:xfrm>
              <a:off x="807253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60" name="Shape 360"/>
            <p:cNvSpPr/>
            <p:nvPr/>
          </p:nvSpPr>
          <p:spPr>
            <a:xfrm>
              <a:off x="13606970" y="12508777"/>
              <a:ext cx="1025766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Rasheeda Ahmed – Jordanhill School D&amp;T Dept,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https://www.flickr.com/photos/ designandtechnologydepartment/4032186959/</a:t>
              </a:r>
            </a:p>
          </p:txBody>
        </p:sp>
        <p:sp>
          <p:nvSpPr>
            <p:cNvPr id="361" name="Shape 361"/>
            <p:cNvSpPr/>
            <p:nvPr/>
          </p:nvSpPr>
          <p:spPr>
            <a:xfrm>
              <a:off x="17964029" y="9195086"/>
              <a:ext cx="1038541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62" name="Shape 362"/>
            <p:cNvSpPr/>
            <p:nvPr/>
          </p:nvSpPr>
          <p:spPr>
            <a:xfrm>
              <a:off x="21261192" y="9195086"/>
              <a:ext cx="1038541" cy="1038542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4" name="Shape 140">
              <a:extLst>
                <a:ext uri="{FF2B5EF4-FFF2-40B4-BE49-F238E27FC236}">
                  <a16:creationId xmlns:a16="http://schemas.microsoft.com/office/drawing/2014/main" id="{AFAB245C-74F6-2340-A454-424A58D70955}"/>
                </a:ext>
              </a:extLst>
            </p:cNvPr>
            <p:cNvSpPr/>
            <p:nvPr/>
          </p:nvSpPr>
          <p:spPr>
            <a:xfrm rot="16200000">
              <a:off x="17306377" y="619200"/>
              <a:ext cx="3483141" cy="21046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42">
              <a:extLst>
                <a:ext uri="{FF2B5EF4-FFF2-40B4-BE49-F238E27FC236}">
                  <a16:creationId xmlns:a16="http://schemas.microsoft.com/office/drawing/2014/main" id="{D1B0A0FF-6050-8B49-B996-AACEBC95467D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96</a:t>
              </a:r>
            </a:p>
          </p:txBody>
        </p:sp>
        <p:sp>
          <p:nvSpPr>
            <p:cNvPr id="36" name="Shape 144">
              <a:extLst>
                <a:ext uri="{FF2B5EF4-FFF2-40B4-BE49-F238E27FC236}">
                  <a16:creationId xmlns:a16="http://schemas.microsoft.com/office/drawing/2014/main" id="{4F3B5A1C-0400-CB44-91A6-74BEEEEE54EF}"/>
                </a:ext>
              </a:extLst>
            </p:cNvPr>
            <p:cNvSpPr/>
            <p:nvPr/>
          </p:nvSpPr>
          <p:spPr>
            <a:xfrm rot="16200000">
              <a:off x="16236000" y="4241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55">
              <a:extLst>
                <a:ext uri="{FF2B5EF4-FFF2-40B4-BE49-F238E27FC236}">
                  <a16:creationId xmlns:a16="http://schemas.microsoft.com/office/drawing/2014/main" id="{716A04BE-5E92-3B4A-8D3B-C0ECA52E47A6}"/>
                </a:ext>
              </a:extLst>
            </p:cNvPr>
            <p:cNvSpPr/>
            <p:nvPr/>
          </p:nvSpPr>
          <p:spPr>
            <a:xfrm>
              <a:off x="782277" y="-180036"/>
              <a:ext cx="11018045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Perceptual</a:t>
              </a:r>
            </a:p>
          </p:txBody>
        </p:sp>
        <p:sp>
          <p:nvSpPr>
            <p:cNvPr id="38" name="Shape 158">
              <a:extLst>
                <a:ext uri="{FF2B5EF4-FFF2-40B4-BE49-F238E27FC236}">
                  <a16:creationId xmlns:a16="http://schemas.microsoft.com/office/drawing/2014/main" id="{BA292AFF-491D-3C4F-AA9F-67B8BA137645}"/>
                </a:ext>
              </a:extLst>
            </p:cNvPr>
            <p:cNvSpPr/>
            <p:nvPr/>
          </p:nvSpPr>
          <p:spPr>
            <a:xfrm>
              <a:off x="668692" y="2423147"/>
              <a:ext cx="9362307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Maps</a:t>
              </a:r>
            </a:p>
          </p:txBody>
        </p:sp>
      </p:grpSp>
      <p:sp>
        <p:nvSpPr>
          <p:cNvPr id="367" name="Shape 367"/>
          <p:cNvSpPr/>
          <p:nvPr/>
        </p:nvSpPr>
        <p:spPr>
          <a:xfrm>
            <a:off x="19993729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1236</Words>
  <Application>Microsoft Macintosh PowerPoint</Application>
  <PresentationFormat>Custom</PresentationFormat>
  <Paragraphs>203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4" baseType="lpstr">
      <vt:lpstr>Montserrat Bold</vt:lpstr>
      <vt:lpstr>Times</vt:lpstr>
      <vt:lpstr>Montserrat-BoldItalic</vt:lpstr>
      <vt:lpstr>Helvetica Neue Light</vt:lpstr>
      <vt:lpstr>Helvetica Neue Medium</vt:lpstr>
      <vt:lpstr>Helvetica Light</vt:lpstr>
      <vt:lpstr>Montserrat Medium</vt:lpstr>
      <vt:lpstr>Tw Cen MT</vt:lpstr>
      <vt:lpstr>Helvetica Neue Thin</vt:lpstr>
      <vt:lpstr>Helvetica Neue</vt:lpstr>
      <vt:lpstr>Montserrat-Italic</vt:lpstr>
      <vt:lpstr>Palatino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6</cp:revision>
  <dcterms:modified xsi:type="dcterms:W3CDTF">2020-01-09T04:19:07Z</dcterms:modified>
</cp:coreProperties>
</file>